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21" r:id="rId15"/>
    <p:sldId id="325" r:id="rId16"/>
    <p:sldId id="326" r:id="rId17"/>
    <p:sldId id="267" r:id="rId18"/>
    <p:sldId id="268" r:id="rId19"/>
    <p:sldId id="270" r:id="rId20"/>
    <p:sldId id="269" r:id="rId21"/>
    <p:sldId id="327" r:id="rId22"/>
    <p:sldId id="258" r:id="rId23"/>
    <p:sldId id="328" r:id="rId24"/>
    <p:sldId id="329" r:id="rId25"/>
    <p:sldId id="330" r:id="rId26"/>
    <p:sldId id="265" r:id="rId27"/>
    <p:sldId id="320" r:id="rId28"/>
    <p:sldId id="345" r:id="rId29"/>
    <p:sldId id="346" r:id="rId30"/>
    <p:sldId id="347" r:id="rId31"/>
    <p:sldId id="348" r:id="rId32"/>
    <p:sldId id="349" r:id="rId33"/>
    <p:sldId id="350" r:id="rId34"/>
    <p:sldId id="351" r:id="rId35"/>
    <p:sldId id="266" r:id="rId36"/>
    <p:sldId id="352" r:id="rId37"/>
    <p:sldId id="353" r:id="rId38"/>
    <p:sldId id="354" r:id="rId39"/>
    <p:sldId id="355" r:id="rId40"/>
    <p:sldId id="356" r:id="rId41"/>
    <p:sldId id="357" r:id="rId42"/>
    <p:sldId id="358" r:id="rId43"/>
    <p:sldId id="274" r:id="rId44"/>
    <p:sldId id="331" r:id="rId45"/>
    <p:sldId id="332" r:id="rId46"/>
    <p:sldId id="271" r:id="rId47"/>
    <p:sldId id="284" r:id="rId48"/>
    <p:sldId id="285" r:id="rId49"/>
    <p:sldId id="286" r:id="rId50"/>
    <p:sldId id="278" r:id="rId51"/>
    <p:sldId id="344" r:id="rId52"/>
    <p:sldId id="283" r:id="rId53"/>
    <p:sldId id="335" r:id="rId54"/>
    <p:sldId id="336" r:id="rId55"/>
    <p:sldId id="337" r:id="rId56"/>
    <p:sldId id="338" r:id="rId57"/>
    <p:sldId id="339" r:id="rId58"/>
    <p:sldId id="340" r:id="rId59"/>
    <p:sldId id="341" r:id="rId60"/>
    <p:sldId id="342" r:id="rId61"/>
    <p:sldId id="288" r:id="rId62"/>
    <p:sldId id="343" r:id="rId63"/>
    <p:sldId id="287" r:id="rId6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324"/>
            <p14:sldId id="264"/>
            <p14:sldId id="259"/>
            <p14:sldId id="321"/>
            <p14:sldId id="325"/>
            <p14:sldId id="326"/>
            <p14:sldId id="267"/>
            <p14:sldId id="268"/>
            <p14:sldId id="270"/>
            <p14:sldId id="269"/>
            <p14:sldId id="327"/>
            <p14:sldId id="258"/>
            <p14:sldId id="328"/>
            <p14:sldId id="329"/>
            <p14:sldId id="330"/>
            <p14:sldId id="265"/>
            <p14:sldId id="320"/>
          </p14:sldIdLst>
        </p14:section>
        <p14:section name="요약슬라이드" id="{22BDE3F6-C3C8-6940-8AAE-1FB48413E0D9}">
          <p14:sldIdLst>
            <p14:sldId id="345"/>
          </p14:sldIdLst>
        </p14:section>
        <p14:section name="본문" id="{F734B72A-2771-8545-97EF-0185C1C4F228}">
          <p14:sldIdLst>
            <p14:sldId id="346"/>
            <p14:sldId id="347"/>
            <p14:sldId id="348"/>
            <p14:sldId id="349"/>
            <p14:sldId id="350"/>
            <p14:sldId id="351"/>
            <p14:sldId id="266"/>
            <p14:sldId id="352"/>
            <p14:sldId id="353"/>
            <p14:sldId id="354"/>
            <p14:sldId id="355"/>
            <p14:sldId id="356"/>
            <p14:sldId id="357"/>
            <p14:sldId id="358"/>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0"/>
    <p:restoredTop sz="96654"/>
  </p:normalViewPr>
  <p:slideViewPr>
    <p:cSldViewPr snapToGrid="0" snapToObjects="1">
      <p:cViewPr varScale="1">
        <p:scale>
          <a:sx n="96" d="100"/>
          <a:sy n="96" d="100"/>
        </p:scale>
        <p:origin x="184" y="54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28</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35</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45</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50</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52</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16</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4247317"/>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a:p>
            <a:endParaRPr kumimoji="1" lang="en-US" altLang="ko-KR"/>
          </a:p>
          <a:p>
            <a:endParaRPr kumimoji="1" lang="en-US" altLang="ko-KR"/>
          </a:p>
        </p:txBody>
      </p:sp>
    </p:spTree>
    <p:extLst>
      <p:ext uri="{BB962C8B-B14F-4D97-AF65-F5344CB8AC3E}">
        <p14:creationId xmlns:p14="http://schemas.microsoft.com/office/powerpoint/2010/main" val="70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Sample</a:t>
            </a:r>
            <a:r>
              <a:rPr lang="ko-KR" altLang="en-US" sz="1800" dirty="0"/>
              <a:t>들의 전체적인 </a:t>
            </a:r>
            <a:r>
              <a:rPr lang="ko-KR" altLang="en-US" sz="1800" dirty="0" err="1"/>
              <a:t>유사도를</a:t>
            </a:r>
            <a:r>
              <a:rPr lang="ko-KR" altLang="en-US" sz="1800" dirty="0"/>
              <a:t> 확인한 후</a:t>
            </a:r>
            <a:r>
              <a:rPr lang="en-US" altLang="ko-KR" sz="1800" dirty="0"/>
              <a:t>,</a:t>
            </a:r>
            <a:r>
              <a:rPr lang="ko-KR" altLang="en-US" sz="1800" dirty="0"/>
              <a:t> 그룹 간 차이를 보이는 유전자를 선별하기 위해 진행하는 분석</a:t>
            </a:r>
            <a:endParaRPr lang="en-US" altLang="ko-KR" sz="1800" dirty="0"/>
          </a:p>
          <a:p>
            <a:pPr marL="0" indent="0">
              <a:lnSpc>
                <a:spcPct val="130000"/>
              </a:lnSpc>
              <a:buNone/>
            </a:pPr>
            <a:r>
              <a:rPr lang="en-US" altLang="ko-KR" sz="1800" dirty="0"/>
              <a:t>&gt;</a:t>
            </a:r>
            <a:r>
              <a:rPr lang="ko-KR" altLang="en-US" sz="1800" dirty="0"/>
              <a:t> 그룹 간 유전자 </a:t>
            </a:r>
            <a:r>
              <a:rPr lang="ko-KR" altLang="en-US" sz="1800" dirty="0" err="1"/>
              <a:t>발현량</a:t>
            </a:r>
            <a:r>
              <a:rPr lang="ko-KR" altLang="en-US" sz="1800" dirty="0"/>
              <a:t> 차이가 나지 않는다는 가정 하에 진행</a:t>
            </a:r>
            <a:endParaRPr lang="en-US" altLang="ko-KR" sz="1800" dirty="0"/>
          </a:p>
          <a:p>
            <a:pPr marL="0" indent="0">
              <a:lnSpc>
                <a:spcPct val="130000"/>
              </a:lnSpc>
              <a:buNone/>
            </a:pPr>
            <a:r>
              <a:rPr lang="en-US" altLang="ko-KR" sz="1800" dirty="0"/>
              <a:t>&gt;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2141169" y="5957073"/>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865279"/>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5"/>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463186"/>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 유전자보다 차이가 나는 유전자가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예를 들어</a:t>
                </a:r>
                <a:r>
                  <a:rPr lang="en-US" altLang="ko-KR" sz="1800" dirty="0">
                    <a:sym typeface="Wingdings" panose="05000000000000000000" pitchFamily="2" charset="2"/>
                  </a:rPr>
                  <a:t>, </a:t>
                </a: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4635947" y="216353"/>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838200" y="1939764"/>
            <a:ext cx="2819400" cy="406400"/>
          </a:xfrm>
          <a:prstGeom prst="rect">
            <a:avLst/>
          </a:prstGeom>
        </p:spPr>
      </p:pic>
      <p:pic>
        <p:nvPicPr>
          <p:cNvPr id="7" name="그림 6">
            <a:extLst>
              <a:ext uri="{FF2B5EF4-FFF2-40B4-BE49-F238E27FC236}">
                <a16:creationId xmlns:a16="http://schemas.microsoft.com/office/drawing/2014/main" id="{51BF9E8E-9BCB-A547-8FDC-19B04C4D5EDB}"/>
              </a:ext>
            </a:extLst>
          </p:cNvPr>
          <p:cNvPicPr>
            <a:picLocks noChangeAspect="1"/>
          </p:cNvPicPr>
          <p:nvPr/>
        </p:nvPicPr>
        <p:blipFill>
          <a:blip r:embed="rId4"/>
          <a:stretch>
            <a:fillRect/>
          </a:stretch>
        </p:blipFill>
        <p:spPr>
          <a:xfrm>
            <a:off x="470692" y="2869246"/>
            <a:ext cx="3761276" cy="1545865"/>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a:t>
            </a:r>
            <a:r>
              <a:rPr lang="ko-KR" altLang="en-US" sz="2000" b="1" dirty="0"/>
              <a:t> </a:t>
            </a:r>
            <a:r>
              <a:rPr lang="en-US" altLang="ko-KR" sz="2000" b="1" dirty="0"/>
              <a:t>. Day,</a:t>
            </a:r>
            <a:r>
              <a:rPr lang="ko-KR" altLang="en-US" sz="2000" b="1" dirty="0"/>
              <a:t> </a:t>
            </a:r>
            <a:r>
              <a:rPr lang="en-US" altLang="ko-KR" sz="2000" b="1" dirty="0"/>
              <a:t>Replicate</a:t>
            </a:r>
            <a:r>
              <a:rPr lang="ko-KR" altLang="en-US" sz="2000" b="1" dirty="0"/>
              <a:t>별 </a:t>
            </a:r>
            <a:r>
              <a:rPr lang="en-US" altLang="ko-KR" sz="2000" b="1" dirty="0"/>
              <a:t>log2(GCTFH/</a:t>
            </a:r>
            <a:r>
              <a:rPr lang="en-US" altLang="ko-KR" sz="2000" b="1" dirty="0" err="1"/>
              <a:t>TFHlike</a:t>
            </a:r>
            <a:r>
              <a:rPr lang="en-US" altLang="ko-KR" sz="2000" b="1" dirty="0"/>
              <a:t>) </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pic>
        <p:nvPicPr>
          <p:cNvPr id="24" name="그림 23">
            <a:extLst>
              <a:ext uri="{FF2B5EF4-FFF2-40B4-BE49-F238E27FC236}">
                <a16:creationId xmlns:a16="http://schemas.microsoft.com/office/drawing/2014/main" id="{4495DA67-0603-D741-B168-5C7CC068C454}"/>
              </a:ext>
            </a:extLst>
          </p:cNvPr>
          <p:cNvPicPr>
            <a:picLocks noChangeAspect="1"/>
          </p:cNvPicPr>
          <p:nvPr/>
        </p:nvPicPr>
        <p:blipFill>
          <a:blip r:embed="rId2"/>
          <a:stretch>
            <a:fillRect/>
          </a:stretch>
        </p:blipFill>
        <p:spPr>
          <a:xfrm>
            <a:off x="8430724" y="20370"/>
            <a:ext cx="3761276" cy="1545865"/>
          </a:xfrm>
          <a:prstGeom prst="rect">
            <a:avLst/>
          </a:prstGeom>
        </p:spPr>
      </p:pic>
    </p:spTree>
    <p:extLst>
      <p:ext uri="{BB962C8B-B14F-4D97-AF65-F5344CB8AC3E}">
        <p14:creationId xmlns:p14="http://schemas.microsoft.com/office/powerpoint/2010/main" val="1856428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3564</Words>
  <Application>Microsoft Macintosh PowerPoint</Application>
  <PresentationFormat>와이드스크린</PresentationFormat>
  <Paragraphs>526</Paragraphs>
  <Slides>63</Slides>
  <Notes>19</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63</vt:i4>
      </vt:variant>
    </vt:vector>
  </HeadingPairs>
  <TitlesOfParts>
    <vt:vector size="71"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76</cp:revision>
  <dcterms:created xsi:type="dcterms:W3CDTF">2022-04-07T05:19:53Z</dcterms:created>
  <dcterms:modified xsi:type="dcterms:W3CDTF">2022-04-13T04:07:41Z</dcterms:modified>
</cp:coreProperties>
</file>